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2" r:id="rId5"/>
    <p:sldMasterId id="2147483693" r:id="rId6"/>
    <p:sldMasterId id="2147483694" r:id="rId7"/>
    <p:sldMasterId id="2147483695" r:id="rId8"/>
  </p:sldMasterIdLst>
  <p:notesMasterIdLst>
    <p:notesMasterId r:id="rId9"/>
  </p:notesMasterIdLst>
  <p:sldIdLst>
    <p:sldId id="256" r:id="rId10"/>
    <p:sldId id="257" r:id="rId11"/>
    <p:sldId id="258" r:id="rId12"/>
    <p:sldId id="259" r:id="rId13"/>
    <p:sldId id="260" r:id="rId14"/>
    <p:sldId id="261" r:id="rId15"/>
    <p:sldId id="262" r:id="rId16"/>
    <p:sldId id="263"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D07FA0F-2BC9-43A1-ACB8-0807FCC8F483}">
  <a:tblStyle styleId="{2D07FA0F-2BC9-43A1-ACB8-0807FCC8F48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notesMaster" Target="notesMasters/notesMaster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slideMaster" Target="slideMasters/slideMaster4.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2.xml"/><Relationship Id="rId10" Type="http://schemas.openxmlformats.org/officeDocument/2006/relationships/slide" Target="slides/slide1.xml"/><Relationship Id="rId13" Type="http://schemas.openxmlformats.org/officeDocument/2006/relationships/slide" Target="slides/slide4.xml"/><Relationship Id="rId12" Type="http://schemas.openxmlformats.org/officeDocument/2006/relationships/slide" Target="slides/slide3.xml"/><Relationship Id="rId15" Type="http://schemas.openxmlformats.org/officeDocument/2006/relationships/slide" Target="slides/slide6.xml"/><Relationship Id="rId14" Type="http://schemas.openxmlformats.org/officeDocument/2006/relationships/slide" Target="slides/slide5.xml"/><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5187f43191_1_3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5187f43191_1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5cc02d5d31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5cc02d5d31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5d4cf55df5_0_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5d4cf55df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5d4cf55df5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5d4cf55df5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cc02d5d31_0_2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35cc02d5d31_0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35cc02d5d31_0_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35cc02d5d31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35d4cf55df5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35d4cf55df5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5d4cf55df5_0_26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35d4cf55df5_0_2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4" name="Shape 144"/>
        <p:cNvGrpSpPr/>
        <p:nvPr/>
      </p:nvGrpSpPr>
      <p:grpSpPr>
        <a:xfrm>
          <a:off x="0" y="0"/>
          <a:ext cx="0" cy="0"/>
          <a:chOff x="0" y="0"/>
          <a:chExt cx="0" cy="0"/>
        </a:xfrm>
      </p:grpSpPr>
      <p:sp>
        <p:nvSpPr>
          <p:cNvPr id="145" name="Google Shape;145;p38"/>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46" name="Google Shape;146;p38"/>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47" name="Google Shape;147;p3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48" name="Shape 148"/>
        <p:cNvGrpSpPr/>
        <p:nvPr/>
      </p:nvGrpSpPr>
      <p:grpSpPr>
        <a:xfrm>
          <a:off x="0" y="0"/>
          <a:ext cx="0" cy="0"/>
          <a:chOff x="0" y="0"/>
          <a:chExt cx="0" cy="0"/>
        </a:xfrm>
      </p:grpSpPr>
      <p:sp>
        <p:nvSpPr>
          <p:cNvPr id="149" name="Google Shape;149;p39"/>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0" name="Google Shape;150;p3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51" name="Shape 151"/>
        <p:cNvGrpSpPr/>
        <p:nvPr/>
      </p:nvGrpSpPr>
      <p:grpSpPr>
        <a:xfrm>
          <a:off x="0" y="0"/>
          <a:ext cx="0" cy="0"/>
          <a:chOff x="0" y="0"/>
          <a:chExt cx="0" cy="0"/>
        </a:xfrm>
      </p:grpSpPr>
      <p:sp>
        <p:nvSpPr>
          <p:cNvPr id="152" name="Google Shape;152;p4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3" name="Google Shape;153;p40"/>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54" name="Google Shape;154;p4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55" name="Shape 155"/>
        <p:cNvGrpSpPr/>
        <p:nvPr/>
      </p:nvGrpSpPr>
      <p:grpSpPr>
        <a:xfrm>
          <a:off x="0" y="0"/>
          <a:ext cx="0" cy="0"/>
          <a:chOff x="0" y="0"/>
          <a:chExt cx="0" cy="0"/>
        </a:xfrm>
      </p:grpSpPr>
      <p:sp>
        <p:nvSpPr>
          <p:cNvPr id="156" name="Google Shape;156;p41"/>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57" name="Google Shape;157;p41"/>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8" name="Google Shape;158;p41"/>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59" name="Google Shape;159;p4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60" name="Shape 160"/>
        <p:cNvGrpSpPr/>
        <p:nvPr/>
      </p:nvGrpSpPr>
      <p:grpSpPr>
        <a:xfrm>
          <a:off x="0" y="0"/>
          <a:ext cx="0" cy="0"/>
          <a:chOff x="0" y="0"/>
          <a:chExt cx="0" cy="0"/>
        </a:xfrm>
      </p:grpSpPr>
      <p:sp>
        <p:nvSpPr>
          <p:cNvPr id="161" name="Google Shape;161;p42"/>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62" name="Google Shape;162;p4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63" name="Shape 163"/>
        <p:cNvGrpSpPr/>
        <p:nvPr/>
      </p:nvGrpSpPr>
      <p:grpSpPr>
        <a:xfrm>
          <a:off x="0" y="0"/>
          <a:ext cx="0" cy="0"/>
          <a:chOff x="0" y="0"/>
          <a:chExt cx="0" cy="0"/>
        </a:xfrm>
      </p:grpSpPr>
      <p:sp>
        <p:nvSpPr>
          <p:cNvPr id="164" name="Google Shape;164;p43"/>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65" name="Google Shape;165;p43"/>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66" name="Google Shape;166;p4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67" name="Shape 167"/>
        <p:cNvGrpSpPr/>
        <p:nvPr/>
      </p:nvGrpSpPr>
      <p:grpSpPr>
        <a:xfrm>
          <a:off x="0" y="0"/>
          <a:ext cx="0" cy="0"/>
          <a:chOff x="0" y="0"/>
          <a:chExt cx="0" cy="0"/>
        </a:xfrm>
      </p:grpSpPr>
      <p:sp>
        <p:nvSpPr>
          <p:cNvPr id="168" name="Google Shape;168;p44"/>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69" name="Google Shape;169;p4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70" name="Shape 170"/>
        <p:cNvGrpSpPr/>
        <p:nvPr/>
      </p:nvGrpSpPr>
      <p:grpSpPr>
        <a:xfrm>
          <a:off x="0" y="0"/>
          <a:ext cx="0" cy="0"/>
          <a:chOff x="0" y="0"/>
          <a:chExt cx="0" cy="0"/>
        </a:xfrm>
      </p:grpSpPr>
      <p:sp>
        <p:nvSpPr>
          <p:cNvPr id="171" name="Google Shape;171;p45"/>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72" name="Google Shape;172;p45"/>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73" name="Google Shape;173;p45"/>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74" name="Google Shape;174;p45"/>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75" name="Google Shape;175;p4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76" name="Shape 176"/>
        <p:cNvGrpSpPr/>
        <p:nvPr/>
      </p:nvGrpSpPr>
      <p:grpSpPr>
        <a:xfrm>
          <a:off x="0" y="0"/>
          <a:ext cx="0" cy="0"/>
          <a:chOff x="0" y="0"/>
          <a:chExt cx="0" cy="0"/>
        </a:xfrm>
      </p:grpSpPr>
      <p:sp>
        <p:nvSpPr>
          <p:cNvPr id="177" name="Google Shape;177;p46"/>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78" name="Google Shape;178;p4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79" name="Shape 179"/>
        <p:cNvGrpSpPr/>
        <p:nvPr/>
      </p:nvGrpSpPr>
      <p:grpSpPr>
        <a:xfrm>
          <a:off x="0" y="0"/>
          <a:ext cx="0" cy="0"/>
          <a:chOff x="0" y="0"/>
          <a:chExt cx="0" cy="0"/>
        </a:xfrm>
      </p:grpSpPr>
      <p:sp>
        <p:nvSpPr>
          <p:cNvPr id="180" name="Google Shape;180;p47"/>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81" name="Google Shape;181;p47"/>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82" name="Google Shape;182;p4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83" name="Shape 183"/>
        <p:cNvGrpSpPr/>
        <p:nvPr/>
      </p:nvGrpSpPr>
      <p:grpSpPr>
        <a:xfrm>
          <a:off x="0" y="0"/>
          <a:ext cx="0" cy="0"/>
          <a:chOff x="0" y="0"/>
          <a:chExt cx="0" cy="0"/>
        </a:xfrm>
      </p:grpSpPr>
      <p:sp>
        <p:nvSpPr>
          <p:cNvPr id="184" name="Google Shape;184;p4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11" Type="http://schemas.openxmlformats.org/officeDocument/2006/relationships/slideLayout" Target="../slideLayouts/slideLayout44.xml"/><Relationship Id="rId10" Type="http://schemas.openxmlformats.org/officeDocument/2006/relationships/slideLayout" Target="../slideLayouts/slideLayout43.xml"/><Relationship Id="rId12" Type="http://schemas.openxmlformats.org/officeDocument/2006/relationships/theme" Target="../theme/theme5.xml"/><Relationship Id="rId9" Type="http://schemas.openxmlformats.org/officeDocument/2006/relationships/slideLayout" Target="../slideLayouts/slideLayout42.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40" name="Shape 140"/>
        <p:cNvGrpSpPr/>
        <p:nvPr/>
      </p:nvGrpSpPr>
      <p:grpSpPr>
        <a:xfrm>
          <a:off x="0" y="0"/>
          <a:ext cx="0" cy="0"/>
          <a:chOff x="0" y="0"/>
          <a:chExt cx="0" cy="0"/>
        </a:xfrm>
      </p:grpSpPr>
      <p:sp>
        <p:nvSpPr>
          <p:cNvPr id="141" name="Google Shape;141;p37"/>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142" name="Google Shape;142;p37"/>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143" name="Google Shape;143;p37"/>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AHemd90ZdsU" TargetMode="External"/><Relationship Id="rId6"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AHemd90ZdsU" TargetMode="External"/><Relationship Id="rId6"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Contextualizing Manifest Destiny</a:t>
            </a:r>
            <a:endParaRPr sz="1900">
              <a:solidFill>
                <a:schemeClr val="dk1"/>
              </a:solidFill>
              <a:latin typeface="Halant"/>
              <a:ea typeface="Halant"/>
              <a:cs typeface="Halant"/>
              <a:sym typeface="Halant"/>
            </a:endParaRPr>
          </a:p>
        </p:txBody>
      </p:sp>
      <p:pic>
        <p:nvPicPr>
          <p:cNvPr id="190" name="Google Shape;190;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94" name="Google Shape;194;p49"/>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195" name="Google Shape;195;p49"/>
          <p:cNvSpPr txBox="1"/>
          <p:nvPr/>
        </p:nvSpPr>
        <p:spPr>
          <a:xfrm>
            <a:off x="594300" y="1731100"/>
            <a:ext cx="6583800" cy="76170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Why did some Americans desire territorial expansion?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4-7) How did each of these factors influence westward migration?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Why did Mormons migrate west?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might letters or journals, like Sarah Herndon’s, impact others considering migration?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Why did some people believe that moving west would improve their health?</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11) How were many African Americans brought west?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96" name="Google Shape;196;p49"/>
          <p:cNvGraphicFramePr/>
          <p:nvPr/>
        </p:nvGraphicFramePr>
        <p:xfrm>
          <a:off x="952550" y="2779200"/>
          <a:ext cx="3000000" cy="3000000"/>
        </p:xfrm>
        <a:graphic>
          <a:graphicData uri="http://schemas.openxmlformats.org/drawingml/2006/table">
            <a:tbl>
              <a:tblPr>
                <a:noFill/>
                <a:tableStyleId>{2D07FA0F-2BC9-43A1-ACB8-0807FCC8F483}</a:tableStyleId>
              </a:tblPr>
              <a:tblGrid>
                <a:gridCol w="1955800"/>
                <a:gridCol w="1955800"/>
                <a:gridCol w="1955800"/>
              </a:tblGrid>
              <a:tr h="381000">
                <a:tc>
                  <a:txBody>
                    <a:bodyPr/>
                    <a:lstStyle/>
                    <a:p>
                      <a:pPr indent="0" lvl="0" marL="0" rtl="0" algn="ctr">
                        <a:spcBef>
                          <a:spcPts val="0"/>
                        </a:spcBef>
                        <a:spcAft>
                          <a:spcPts val="0"/>
                        </a:spcAft>
                        <a:buNone/>
                      </a:pPr>
                      <a:r>
                        <a:rPr b="1" lang="en" sz="1200">
                          <a:latin typeface="Inter"/>
                          <a:ea typeface="Inter"/>
                          <a:cs typeface="Inter"/>
                          <a:sym typeface="Inter"/>
                        </a:rPr>
                        <a:t>Panic of 1837</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Gold Rush</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Federal Land Policy</a:t>
                      </a:r>
                      <a:endParaRPr b="1" sz="1200">
                        <a:latin typeface="Inter"/>
                        <a:ea typeface="Inter"/>
                        <a:cs typeface="Inter"/>
                        <a:sym typeface="Inter"/>
                      </a:endParaRPr>
                    </a:p>
                  </a:txBody>
                  <a:tcPr marT="91425" marB="91425" marR="91425" marL="91425">
                    <a:solidFill>
                      <a:srgbClr val="38E0A4"/>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5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Manifest Destiny</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02" name="Google Shape;202;p5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3" name="Google Shape;203;p5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4" name="Google Shape;204;p5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50"/>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6" name="Google Shape;206;p50"/>
          <p:cNvGraphicFramePr/>
          <p:nvPr/>
        </p:nvGraphicFramePr>
        <p:xfrm>
          <a:off x="315750" y="2202825"/>
          <a:ext cx="3000000" cy="3000000"/>
        </p:xfrm>
        <a:graphic>
          <a:graphicData uri="http://schemas.openxmlformats.org/drawingml/2006/table">
            <a:tbl>
              <a:tblPr>
                <a:noFill/>
                <a:tableStyleId>{2D07FA0F-2BC9-43A1-ACB8-0807FCC8F483}</a:tableStyleId>
              </a:tblPr>
              <a:tblGrid>
                <a:gridCol w="71409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lang="en" sz="1200">
                          <a:latin typeface="Halant"/>
                          <a:ea typeface="Halant"/>
                          <a:cs typeface="Halant"/>
                          <a:sym typeface="Halant"/>
                        </a:rPr>
                        <a:t> End at 1:54</a:t>
                      </a:r>
                      <a:endParaRPr sz="1200">
                        <a:latin typeface="Halant"/>
                        <a:ea typeface="Halant"/>
                        <a:cs typeface="Halant"/>
                        <a:sym typeface="Halant"/>
                      </a:endParaRPr>
                    </a:p>
                    <a:p>
                      <a:pPr indent="0" lvl="0" marL="38100" marR="152400" rtl="0" algn="l">
                        <a:spcBef>
                          <a:spcPts val="0"/>
                        </a:spcBef>
                        <a:spcAft>
                          <a:spcPts val="1800"/>
                        </a:spcAft>
                        <a:buNone/>
                      </a:pPr>
                      <a:r>
                        <a:rPr lang="en" sz="1200">
                          <a:solidFill>
                            <a:schemeClr val="dk1"/>
                          </a:solidFill>
                          <a:latin typeface="Inter"/>
                          <a:ea typeface="Inter"/>
                          <a:cs typeface="Inter"/>
                          <a:sym typeface="Inter"/>
                        </a:rPr>
                        <a:t>Hi, my name is Matthew Pinsker and I'm a historian. Here are a few things you need to know to sound smart about Manifest Destiny. People think of it as the official policy of territorial expansion—the idea that God had blessed America to become an ocean-bound Republic in the 19th century. But the truth is presidents and secretaries of state, they didn't use the phrase Manifest Destiny. It was the slogan of a journalist, named John L Sullivan, who invented it in 1845, when he was writing editorials about the annexation of Texas and about the boundary dispute with Britain over the Oregon Territory. He said “it was blessed by Providence, it was the Manifest Destiny of the country to become this continental power.” It immediately became controversial, at the time. The phrase itself was used more by critics than supporters as a way to ridicule expansionism. Whigs and others opposed it, a lot of Northerners thought it was code for spreading slavery. In fact, a lot of Manifest Destiny advocates—people who believed in territorial expansion—they felt like they had failed. They didn't think the country was spreading widely enough. They wanted all of Mexico. They wanted Canada. They wanted the entire continent to be part of the American Republic. The phrase actually kind of disappeared from American political life until the 1890s when it was reborn as part of the drive to make the United States a global power. Some people began to talk about expanding into the Caribbean or the Pacific. This is the era of the Spanish-American war. And that's when Manifest Destiny became ever more popular. But the irony is by that point John L. O’Sullivan, he had died in 1895 and when he died his obituaries didn't even mention the fact that he was the author of the phrase. He had sort of struggled and fallen into obscurity by that point. It took decades for historians to recover his role. And it's taken a lot of time for people to realize that the policy of Manifest Destiny was really a contested one that was controversial at its beginning and remains controversial today.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7" name="Google Shape;207;p50"/>
          <p:cNvSpPr txBox="1"/>
          <p:nvPr/>
        </p:nvSpPr>
        <p:spPr>
          <a:xfrm>
            <a:off x="1700625" y="1194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8" name="Google Shape;208;p50"/>
          <p:cNvSpPr txBox="1"/>
          <p:nvPr/>
        </p:nvSpPr>
        <p:spPr>
          <a:xfrm>
            <a:off x="216275" y="6864675"/>
            <a:ext cx="7314900" cy="258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 phrase "Manifest Destiny" was more often used by critics than by supporters at the time it was first introduced?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story of John L. O’Sullivan’s forgotten role in coining "Manifest Destiny" suggest about how ideas and people are remembered in history?</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chemeClr val="dk1"/>
              </a:solidFill>
              <a:highlight>
                <a:srgbClr val="E95C3D"/>
              </a:highlight>
              <a:latin typeface="Inter"/>
              <a:ea typeface="Inter"/>
              <a:cs typeface="Inter"/>
              <a:sym typeface="Inter"/>
            </a:endParaRPr>
          </a:p>
        </p:txBody>
      </p:sp>
      <p:pic>
        <p:nvPicPr>
          <p:cNvPr id="209" name="Google Shape;209;p50" title="Context@2x transparent.png"/>
          <p:cNvPicPr preferRelativeResize="0"/>
          <p:nvPr/>
        </p:nvPicPr>
        <p:blipFill rotWithShape="1">
          <a:blip r:embed="rId6">
            <a:alphaModFix/>
          </a:blip>
          <a:srcRect b="0" l="0" r="0" t="0"/>
          <a:stretch/>
        </p:blipFill>
        <p:spPr>
          <a:xfrm>
            <a:off x="670051" y="1229089"/>
            <a:ext cx="822875" cy="822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pic>
        <p:nvPicPr>
          <p:cNvPr id="214" name="Google Shape;214;p5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5" name="Google Shape;21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6" name="Google Shape;21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7" name="Google Shape;217;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a:t>
            </a:r>
            <a:endParaRPr sz="1900">
              <a:solidFill>
                <a:schemeClr val="dk1"/>
              </a:solidFill>
              <a:latin typeface="Halant"/>
              <a:ea typeface="Halant"/>
              <a:cs typeface="Halant"/>
              <a:sym typeface="Halant"/>
            </a:endParaRPr>
          </a:p>
        </p:txBody>
      </p:sp>
      <p:sp>
        <p:nvSpPr>
          <p:cNvPr id="218" name="Google Shape;218;p51"/>
          <p:cNvSpPr txBox="1"/>
          <p:nvPr/>
        </p:nvSpPr>
        <p:spPr>
          <a:xfrm>
            <a:off x="455228" y="6584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Using the table below, fill in the column that corresponds to one of the causes from the source your read. Then, mingle with your classmates to find two students who read sources that correspond to the other two themes. Take time to share your learnings with each other.</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219" name="Google Shape;219;p51"/>
          <p:cNvGraphicFramePr/>
          <p:nvPr/>
        </p:nvGraphicFramePr>
        <p:xfrm>
          <a:off x="381491" y="1709057"/>
          <a:ext cx="3000000" cy="3000000"/>
        </p:xfrm>
        <a:graphic>
          <a:graphicData uri="http://schemas.openxmlformats.org/drawingml/2006/table">
            <a:tbl>
              <a:tblPr>
                <a:noFill/>
                <a:tableStyleId>{2D07FA0F-2BC9-43A1-ACB8-0807FCC8F483}</a:tableStyleId>
              </a:tblPr>
              <a:tblGrid>
                <a:gridCol w="1342300"/>
                <a:gridCol w="1883300"/>
                <a:gridCol w="1883300"/>
                <a:gridCol w="1883300"/>
              </a:tblGrid>
              <a:tr h="399150">
                <a:tc>
                  <a:txBody>
                    <a:bodyPr/>
                    <a:lstStyle/>
                    <a:p>
                      <a:pPr indent="0" lvl="0" marL="0" rtl="0" algn="ctr">
                        <a:spcBef>
                          <a:spcPts val="0"/>
                        </a:spcBef>
                        <a:spcAft>
                          <a:spcPts val="0"/>
                        </a:spcAft>
                        <a:buNone/>
                      </a:pPr>
                      <a:r>
                        <a:rPr b="1" lang="en" sz="1200">
                          <a:latin typeface="Inter"/>
                          <a:ea typeface="Inter"/>
                          <a:cs typeface="Inter"/>
                          <a:sym typeface="Inter"/>
                        </a:rPr>
                        <a:t>Cause</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Economic</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Political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Social</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Author</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Main Message Summary</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c>
                  <a:txBody>
                    <a:bodyPr/>
                    <a:lstStyle/>
                    <a:p>
                      <a:pPr indent="0" lvl="0" marL="0" rtl="0" algn="l">
                        <a:spcBef>
                          <a:spcPts val="0"/>
                        </a:spcBef>
                        <a:spcAft>
                          <a:spcPts val="0"/>
                        </a:spcAft>
                        <a:buNone/>
                      </a:pPr>
                      <a:r>
                        <a:t/>
                      </a:r>
                      <a:endParaRPr/>
                    </a:p>
                  </a:txBody>
                  <a:tcPr marT="95775" marB="95775" marR="97150" marL="971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5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a:t>
            </a:r>
            <a:endParaRPr sz="2500">
              <a:solidFill>
                <a:schemeClr val="dk1"/>
              </a:solidFill>
              <a:latin typeface="Plus Jakarta Sans"/>
              <a:ea typeface="Plus Jakarta Sans"/>
              <a:cs typeface="Plus Jakarta Sans"/>
              <a:sym typeface="Plus Jakarta Sans"/>
            </a:endParaRPr>
          </a:p>
        </p:txBody>
      </p:sp>
      <p:sp>
        <p:nvSpPr>
          <p:cNvPr id="225" name="Google Shape;225;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6" name="Google Shape;226;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7" name="Google Shape;227;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8" name="Google Shape;228;p5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29" name="Google Shape;229;p52"/>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30" name="Google Shape;230;p52"/>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Westward Expansion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31" name="Google Shape;231;p52"/>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p>
        </p:txBody>
      </p:sp>
      <p:sp>
        <p:nvSpPr>
          <p:cNvPr id="232" name="Google Shape;232;p52"/>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33" name="Google Shape;233;p52"/>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34" name="Google Shape;234;p52"/>
          <p:cNvCxnSpPr>
            <a:stCxn id="235"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36" name="Google Shape;236;p52"/>
          <p:cNvCxnSpPr>
            <a:stCxn id="231"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37" name="Google Shape;237;p52"/>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235" name="Google Shape;235;p52"/>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rPr lang="en" sz="1800">
                <a:solidFill>
                  <a:schemeClr val="dk1"/>
                </a:solidFill>
                <a:latin typeface="Inter"/>
                <a:ea typeface="Inter"/>
                <a:cs typeface="Inter"/>
                <a:sym typeface="Inter"/>
              </a:rPr>
              <a:t>Rationale:</a:t>
            </a:r>
            <a:endParaRPr sz="1800"/>
          </a:p>
        </p:txBody>
      </p:sp>
      <p:pic>
        <p:nvPicPr>
          <p:cNvPr id="238" name="Google Shape;238;p52"/>
          <p:cNvPicPr preferRelativeResize="0"/>
          <p:nvPr/>
        </p:nvPicPr>
        <p:blipFill>
          <a:blip r:embed="rId5">
            <a:alphaModFix/>
          </a:blip>
          <a:stretch>
            <a:fillRect/>
          </a:stretch>
        </p:blipFill>
        <p:spPr>
          <a:xfrm>
            <a:off x="453698" y="992623"/>
            <a:ext cx="1746300" cy="1746300"/>
          </a:xfrm>
          <a:prstGeom prst="rect">
            <a:avLst/>
          </a:prstGeom>
          <a:noFill/>
          <a:ln>
            <a:noFill/>
          </a:ln>
        </p:spPr>
      </p:pic>
      <p:sp>
        <p:nvSpPr>
          <p:cNvPr id="239" name="Google Shape;239;p52"/>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40" name="Google Shape;240;p52"/>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b="1" sz="1500">
              <a:latin typeface="Inter"/>
              <a:ea typeface="Inter"/>
              <a:cs typeface="Inter"/>
              <a:sym typeface="Inter"/>
            </a:endParaRPr>
          </a:p>
        </p:txBody>
      </p:sp>
      <p:sp>
        <p:nvSpPr>
          <p:cNvPr id="241" name="Google Shape;241;p52"/>
          <p:cNvSpPr txBox="1"/>
          <p:nvPr/>
        </p:nvSpPr>
        <p:spPr>
          <a:xfrm>
            <a:off x="3001900" y="1999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
        <p:nvSpPr>
          <p:cNvPr id="242" name="Google Shape;242;p52"/>
          <p:cNvSpPr txBox="1"/>
          <p:nvPr/>
        </p:nvSpPr>
        <p:spPr>
          <a:xfrm>
            <a:off x="3001900" y="5735538"/>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t/>
            </a:r>
            <a:endParaRPr b="1" sz="1500">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6" name="Shape 246"/>
        <p:cNvGrpSpPr/>
        <p:nvPr/>
      </p:nvGrpSpPr>
      <p:grpSpPr>
        <a:xfrm>
          <a:off x="0" y="0"/>
          <a:ext cx="0" cy="0"/>
          <a:chOff x="0" y="0"/>
          <a:chExt cx="0" cy="0"/>
        </a:xfrm>
      </p:grpSpPr>
      <p:sp>
        <p:nvSpPr>
          <p:cNvPr id="247" name="Google Shape;247;p53"/>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Contextualizing Manifest Destiny (Exemplar)</a:t>
            </a:r>
            <a:endParaRPr sz="1900">
              <a:solidFill>
                <a:schemeClr val="dk1"/>
              </a:solidFill>
              <a:latin typeface="Halant"/>
              <a:ea typeface="Halant"/>
              <a:cs typeface="Halant"/>
              <a:sym typeface="Halant"/>
            </a:endParaRPr>
          </a:p>
        </p:txBody>
      </p:sp>
      <p:pic>
        <p:nvPicPr>
          <p:cNvPr id="248" name="Google Shape;248;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9" name="Google Shape;249;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0" name="Google Shape;250;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1" name="Google Shape;251;p53"/>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52" name="Google Shape;252;p53"/>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and videos. Video transcripts can be viewed on worksheet pages 2-3.</a:t>
            </a:r>
            <a:endParaRPr sz="1200">
              <a:solidFill>
                <a:schemeClr val="dk1"/>
              </a:solidFill>
              <a:latin typeface="Inter"/>
              <a:ea typeface="Inter"/>
              <a:cs typeface="Inter"/>
              <a:sym typeface="Inter"/>
            </a:endParaRPr>
          </a:p>
        </p:txBody>
      </p:sp>
      <p:sp>
        <p:nvSpPr>
          <p:cNvPr id="253" name="Google Shape;253;p53"/>
          <p:cNvSpPr txBox="1"/>
          <p:nvPr/>
        </p:nvSpPr>
        <p:spPr>
          <a:xfrm>
            <a:off x="594300" y="1731100"/>
            <a:ext cx="6583800" cy="7617000"/>
          </a:xfrm>
          <a:prstGeom prst="rect">
            <a:avLst/>
          </a:prstGeom>
          <a:noFill/>
          <a:ln>
            <a:noFill/>
          </a:ln>
        </p:spPr>
        <p:txBody>
          <a:bodyPr anchorCtr="0" anchor="t" bIns="91425" lIns="91425" spcFirstLastPara="1" rIns="91425" wrap="square" tIns="91425">
            <a:noAutofit/>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Why did some Americans desire territorial expansion?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Land, wealth, power, race, and destiny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4-7) How did each of these factors influence westward migration?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8) Why did Mormons migrate west?</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To escape religious persecution. After facing violence in several states, they moved west under Brigham Young’s leadership and settled in Utah in 1847.</a:t>
            </a:r>
            <a:endParaRPr b="1" sz="12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might letters or journals, like Sarah Herndon’s, impact others considering migration?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They reflected hope, curiosity, and restlessness, showing both the emotional draw and uncertainty of migration, which could inspire others to follow.</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10) Why did some people believe that moving west would improve their health?</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People believed the dry air of the West could cure “consumption” (tuberculosis), so they moved seeking better health and cleaner environments.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11) How were many African Americans brought west?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Many were brought as enslaved people, even into areas where slavery was technically prohibited, as seen in the Dred Scott case.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254" name="Google Shape;254;p53"/>
          <p:cNvGraphicFramePr/>
          <p:nvPr/>
        </p:nvGraphicFramePr>
        <p:xfrm>
          <a:off x="952550" y="2779200"/>
          <a:ext cx="3000000" cy="3000000"/>
        </p:xfrm>
        <a:graphic>
          <a:graphicData uri="http://schemas.openxmlformats.org/drawingml/2006/table">
            <a:tbl>
              <a:tblPr>
                <a:noFill/>
                <a:tableStyleId>{2D07FA0F-2BC9-43A1-ACB8-0807FCC8F483}</a:tableStyleId>
              </a:tblPr>
              <a:tblGrid>
                <a:gridCol w="1955800"/>
                <a:gridCol w="1955800"/>
                <a:gridCol w="1955800"/>
              </a:tblGrid>
              <a:tr h="381000">
                <a:tc>
                  <a:txBody>
                    <a:bodyPr/>
                    <a:lstStyle/>
                    <a:p>
                      <a:pPr indent="0" lvl="0" marL="0" rtl="0" algn="ctr">
                        <a:spcBef>
                          <a:spcPts val="0"/>
                        </a:spcBef>
                        <a:spcAft>
                          <a:spcPts val="0"/>
                        </a:spcAft>
                        <a:buNone/>
                      </a:pPr>
                      <a:r>
                        <a:rPr b="1" lang="en" sz="1200">
                          <a:latin typeface="Inter"/>
                          <a:ea typeface="Inter"/>
                          <a:cs typeface="Inter"/>
                          <a:sym typeface="Inter"/>
                        </a:rPr>
                        <a:t>Panic of 1837</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Gold Rush</a:t>
                      </a:r>
                      <a:endParaRPr b="1" sz="1200">
                        <a:latin typeface="Inter"/>
                        <a:ea typeface="Inter"/>
                        <a:cs typeface="Inter"/>
                        <a:sym typeface="Inter"/>
                      </a:endParaRPr>
                    </a:p>
                  </a:txBody>
                  <a:tcPr marT="91425" marB="91425" marR="91425" marL="91425">
                    <a:solidFill>
                      <a:srgbClr val="38E0A4"/>
                    </a:solidFill>
                  </a:tcPr>
                </a:tc>
                <a:tc>
                  <a:txBody>
                    <a:bodyPr/>
                    <a:lstStyle/>
                    <a:p>
                      <a:pPr indent="0" lvl="0" marL="0" rtl="0" algn="ctr">
                        <a:spcBef>
                          <a:spcPts val="0"/>
                        </a:spcBef>
                        <a:spcAft>
                          <a:spcPts val="0"/>
                        </a:spcAft>
                        <a:buNone/>
                      </a:pPr>
                      <a:r>
                        <a:rPr b="1" lang="en" sz="1200">
                          <a:latin typeface="Inter"/>
                          <a:ea typeface="Inter"/>
                          <a:cs typeface="Inter"/>
                          <a:sym typeface="Inter"/>
                        </a:rPr>
                        <a:t>Federal Land Policy</a:t>
                      </a:r>
                      <a:endParaRPr b="1" sz="1200">
                        <a:latin typeface="Inter"/>
                        <a:ea typeface="Inter"/>
                        <a:cs typeface="Inter"/>
                        <a:sym typeface="Inter"/>
                      </a:endParaRPr>
                    </a:p>
                  </a:txBody>
                  <a:tcPr marT="91425" marB="91425" marR="91425" marL="91425">
                    <a:solidFill>
                      <a:srgbClr val="38E0A4"/>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Economic collapse caused unemployment and poverty, pushing people to seek new opportunities in the West.</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Discovery of gold in 1848 drew people from around the world hoping to get rich; California’s population soared.</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government gave away or sold land cheaply to settlers, railroads, and veterans, encouraging westward settlement.</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8" name="Shape 258"/>
        <p:cNvGrpSpPr/>
        <p:nvPr/>
      </p:nvGrpSpPr>
      <p:grpSpPr>
        <a:xfrm>
          <a:off x="0" y="0"/>
          <a:ext cx="0" cy="0"/>
          <a:chOff x="0" y="0"/>
          <a:chExt cx="0" cy="0"/>
        </a:xfrm>
      </p:grpSpPr>
      <p:sp>
        <p:nvSpPr>
          <p:cNvPr id="259" name="Google Shape;259;p5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Manifest Destiny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260" name="Google Shape;260;p54"/>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61" name="Google Shape;261;p54"/>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62" name="Google Shape;262;p54"/>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3" name="Google Shape;263;p54"/>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64" name="Google Shape;264;p54"/>
          <p:cNvGraphicFramePr/>
          <p:nvPr/>
        </p:nvGraphicFramePr>
        <p:xfrm>
          <a:off x="315750" y="2050425"/>
          <a:ext cx="3000000" cy="3000000"/>
        </p:xfrm>
        <a:graphic>
          <a:graphicData uri="http://schemas.openxmlformats.org/drawingml/2006/table">
            <a:tbl>
              <a:tblPr>
                <a:noFill/>
                <a:tableStyleId>{2D07FA0F-2BC9-43A1-ACB8-0807FCC8F483}</a:tableStyleId>
              </a:tblPr>
              <a:tblGrid>
                <a:gridCol w="7140900"/>
              </a:tblGrid>
              <a:tr h="431125">
                <a:tc>
                  <a:txBody>
                    <a:bodyPr/>
                    <a:lstStyle/>
                    <a:p>
                      <a:pPr indent="0" lvl="0" marL="0" rtl="0" algn="l">
                        <a:spcBef>
                          <a:spcPts val="0"/>
                        </a:spcBef>
                        <a:spcAft>
                          <a:spcPts val="0"/>
                        </a:spcAft>
                        <a:buNone/>
                      </a:pPr>
                      <a:r>
                        <a:rPr b="1" lang="en" sz="1200" u="sng">
                          <a:solidFill>
                            <a:schemeClr val="hlink"/>
                          </a:solidFill>
                          <a:latin typeface="Halant"/>
                          <a:ea typeface="Halant"/>
                          <a:cs typeface="Halant"/>
                          <a:sym typeface="Halant"/>
                          <a:hlinkClick r:id="rId5"/>
                        </a:rPr>
                        <a:t>Video Transcript:</a:t>
                      </a:r>
                      <a:r>
                        <a:rPr lang="en" sz="1200">
                          <a:latin typeface="Halant"/>
                          <a:ea typeface="Halant"/>
                          <a:cs typeface="Halant"/>
                          <a:sym typeface="Halant"/>
                        </a:rPr>
                        <a:t> End at 1:54</a:t>
                      </a:r>
                      <a:endParaRPr sz="1200">
                        <a:latin typeface="Halant"/>
                        <a:ea typeface="Halant"/>
                        <a:cs typeface="Halant"/>
                        <a:sym typeface="Halant"/>
                      </a:endParaRPr>
                    </a:p>
                    <a:p>
                      <a:pPr indent="0" lvl="0" marL="38100" marR="152400" rtl="0" algn="l">
                        <a:lnSpc>
                          <a:spcPct val="100000"/>
                        </a:lnSpc>
                        <a:spcBef>
                          <a:spcPts val="0"/>
                        </a:spcBef>
                        <a:spcAft>
                          <a:spcPts val="1800"/>
                        </a:spcAft>
                        <a:buNone/>
                      </a:pPr>
                      <a:r>
                        <a:rPr lang="en" sz="1200">
                          <a:solidFill>
                            <a:schemeClr val="dk1"/>
                          </a:solidFill>
                          <a:latin typeface="Inter"/>
                          <a:ea typeface="Inter"/>
                          <a:cs typeface="Inter"/>
                          <a:sym typeface="Inter"/>
                        </a:rPr>
                        <a:t>Hi, my name is Matthew Pinsker and I'm a historian. Here are a few things you need to know to sound smart about Manifest Destiny. People think of it as the official policy of territorial expansion—the idea that God had blessed America to become an ocean-bound Republic in the 19th century. But the truth is presidents and secretaries of state, they didn't use the phrase Manifest Destiny. It was the slogan of a journalist, named John L Sullivan, who invented it in 1845, when he was writing editorials about the annexation of Texas and about the boundary dispute with Britain over the Oregon Territory. He said “it was blessed by Providence, it was the Manifest Destiny of the country to become this continental power.” It immediately became controversial, at the time. The phrase itself was used more by critics than supporters as a way to ridicule expansionism. Whigs and others opposed it, a lot of Northerners thought it was code for spreading slavery. In fact, a lot of Manifest Destiny advocates—people who believed in territorial expansion—they felt like they had failed. They didn't think the country was spreading widely enough. They wanted all of Mexico. They wanted Canada. They wanted the entire continent to be part of the American Republic. The phrase actually kind of disappeared from American political life until the 1890s when it was reborn as part of the drive to make the United States a global power. Some people began to talk about expanding into the Caribbean or the Pacific. This is the era of the Spanish-American war. And that's when Manifest Destiny became ever more popular. But the irony is by that point John L. O’Sullivan, he had died in 1895 and when he died his obituaries didn't even mention the fact that he was the author of the phrase. He had sort of struggled and fallen into obscurity by that point. It took decades for historians to recover his role. And it's taken a lot of time for people to realize that the policy of Manifest Destiny was really a contested one that was controversial at its beginning and remains controversial today.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65" name="Google Shape;265;p54"/>
          <p:cNvSpPr txBox="1"/>
          <p:nvPr/>
        </p:nvSpPr>
        <p:spPr>
          <a:xfrm>
            <a:off x="1700625" y="1194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66" name="Google Shape;266;p54"/>
          <p:cNvSpPr txBox="1"/>
          <p:nvPr/>
        </p:nvSpPr>
        <p:spPr>
          <a:xfrm>
            <a:off x="216275" y="6712275"/>
            <a:ext cx="73149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rgbClr val="000000"/>
                </a:solidFill>
                <a:latin typeface="Halant"/>
                <a:ea typeface="Halant"/>
                <a:cs typeface="Halant"/>
                <a:sym typeface="Halant"/>
              </a:rPr>
              <a:t>Questions:</a:t>
            </a:r>
            <a:endParaRPr b="1"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Why do you think the phrase "Manifest Destiny" was more often used by critics than by supporters at the time it was first introduced?</a:t>
            </a:r>
            <a:endParaRPr sz="1200">
              <a:solidFill>
                <a:srgbClr val="000000"/>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rPr>
              <a:t>B</a:t>
            </a:r>
            <a:r>
              <a:rPr b="1" lang="en" sz="1200">
                <a:solidFill>
                  <a:srgbClr val="E95C3D"/>
                </a:solidFill>
              </a:rPr>
              <a:t>ecause the phrase was controversial, critics used the phrase to point out problems with the idea. It became a way to </a:t>
            </a:r>
            <a:r>
              <a:rPr b="1" i="1" lang="en" sz="1200">
                <a:solidFill>
                  <a:srgbClr val="E95C3D"/>
                </a:solidFill>
              </a:rPr>
              <a:t>mock or challenge</a:t>
            </a:r>
            <a:r>
              <a:rPr b="1" lang="en" sz="1200">
                <a:solidFill>
                  <a:srgbClr val="E95C3D"/>
                </a:solidFill>
              </a:rPr>
              <a:t> the idea of expansion, which is why critics used it more than supporters.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story of John L. O’Sullivan’s forgotten role in coining "Manifest Destiny" suggest about how ideas and people are remembered in history?</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a:t>
            </a:r>
            <a:r>
              <a:rPr b="1" lang="en" sz="1200">
                <a:solidFill>
                  <a:srgbClr val="E95C3D"/>
                </a:solidFill>
                <a:latin typeface="Inter"/>
                <a:ea typeface="Inter"/>
                <a:cs typeface="Inter"/>
                <a:sym typeface="Inter"/>
              </a:rPr>
              <a:t>t shows how people who create powerful ideas can sometimes be forgotten, especially if their idea becomes controversial or changes over time. Although O’Sullivan came up with the phrase, he died in obscurity and wasn't remembered for it until much later. This suggests that history doesn't always immediately recognize the importance of someone's contributions.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267" name="Google Shape;267;p54" title="Context@2x transparent.png"/>
          <p:cNvPicPr preferRelativeResize="0"/>
          <p:nvPr/>
        </p:nvPicPr>
        <p:blipFill rotWithShape="1">
          <a:blip r:embed="rId6">
            <a:alphaModFix/>
          </a:blip>
          <a:srcRect b="0" l="0" r="0" t="0"/>
          <a:stretch/>
        </p:blipFill>
        <p:spPr>
          <a:xfrm>
            <a:off x="670051" y="1229089"/>
            <a:ext cx="822875" cy="822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1" name="Shape 271"/>
        <p:cNvGrpSpPr/>
        <p:nvPr/>
      </p:nvGrpSpPr>
      <p:grpSpPr>
        <a:xfrm>
          <a:off x="0" y="0"/>
          <a:ext cx="0" cy="0"/>
          <a:chOff x="0" y="0"/>
          <a:chExt cx="0" cy="0"/>
        </a:xfrm>
      </p:grpSpPr>
      <p:pic>
        <p:nvPicPr>
          <p:cNvPr id="272" name="Google Shape;272;p5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73" name="Google Shape;273;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4" name="Google Shape;274;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75" name="Google Shape;275;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Classroom Mingle Give One, Get One (Exemplar)</a:t>
            </a:r>
            <a:endParaRPr sz="1900">
              <a:solidFill>
                <a:schemeClr val="dk1"/>
              </a:solidFill>
              <a:latin typeface="Halant"/>
              <a:ea typeface="Halant"/>
              <a:cs typeface="Halant"/>
              <a:sym typeface="Halant"/>
            </a:endParaRPr>
          </a:p>
        </p:txBody>
      </p:sp>
      <p:sp>
        <p:nvSpPr>
          <p:cNvPr id="276" name="Google Shape;276;p55"/>
          <p:cNvSpPr txBox="1"/>
          <p:nvPr/>
        </p:nvSpPr>
        <p:spPr>
          <a:xfrm>
            <a:off x="455228" y="658400"/>
            <a:ext cx="7134900" cy="805200"/>
          </a:xfrm>
          <a:prstGeom prst="rect">
            <a:avLst/>
          </a:prstGeom>
          <a:noFill/>
          <a:ln>
            <a:noFill/>
          </a:ln>
        </p:spPr>
        <p:txBody>
          <a:bodyPr anchorCtr="0" anchor="t" bIns="116075" lIns="116075" spcFirstLastPara="1" rIns="116075" wrap="square" tIns="116075">
            <a:noAutofit/>
          </a:bodyPr>
          <a:lstStyle/>
          <a:p>
            <a:pPr indent="0" lvl="0" marL="0" rtl="0" algn="l">
              <a:spcBef>
                <a:spcPts val="0"/>
              </a:spcBef>
              <a:spcAft>
                <a:spcPts val="0"/>
              </a:spcAft>
              <a:buClr>
                <a:schemeClr val="dk1"/>
              </a:buClr>
              <a:buSzPts val="1200"/>
              <a:buFont typeface="Arial"/>
              <a:buNone/>
            </a:pPr>
            <a:r>
              <a:rPr b="1" lang="en" sz="1300">
                <a:solidFill>
                  <a:schemeClr val="dk1"/>
                </a:solidFill>
                <a:latin typeface="Inter"/>
                <a:ea typeface="Inter"/>
                <a:cs typeface="Inter"/>
                <a:sym typeface="Inter"/>
              </a:rPr>
              <a:t>Directions: </a:t>
            </a:r>
            <a:r>
              <a:rPr lang="en" sz="1300">
                <a:solidFill>
                  <a:schemeClr val="dk1"/>
                </a:solidFill>
                <a:latin typeface="Inter"/>
                <a:ea typeface="Inter"/>
                <a:cs typeface="Inter"/>
                <a:sym typeface="Inter"/>
              </a:rPr>
              <a:t>Using the table below, fill in the column that corresponds to one of the causes from the source your read. Then, mingle with your classmates to find two students who read sources that correspond to the other two themes. Take time to share your learnings with each other.</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b="1" sz="1200">
              <a:highlight>
                <a:schemeClr val="accent4"/>
              </a:highlight>
              <a:latin typeface="Inter"/>
              <a:ea typeface="Inter"/>
              <a:cs typeface="Inter"/>
              <a:sym typeface="Inter"/>
            </a:endParaRPr>
          </a:p>
        </p:txBody>
      </p:sp>
      <p:graphicFrame>
        <p:nvGraphicFramePr>
          <p:cNvPr id="277" name="Google Shape;277;p55"/>
          <p:cNvGraphicFramePr/>
          <p:nvPr/>
        </p:nvGraphicFramePr>
        <p:xfrm>
          <a:off x="381491" y="1709057"/>
          <a:ext cx="3000000" cy="3000000"/>
        </p:xfrm>
        <a:graphic>
          <a:graphicData uri="http://schemas.openxmlformats.org/drawingml/2006/table">
            <a:tbl>
              <a:tblPr>
                <a:noFill/>
                <a:tableStyleId>{2D07FA0F-2BC9-43A1-ACB8-0807FCC8F483}</a:tableStyleId>
              </a:tblPr>
              <a:tblGrid>
                <a:gridCol w="1342300"/>
                <a:gridCol w="1883300"/>
                <a:gridCol w="1883300"/>
                <a:gridCol w="1883300"/>
              </a:tblGrid>
              <a:tr h="399150">
                <a:tc>
                  <a:txBody>
                    <a:bodyPr/>
                    <a:lstStyle/>
                    <a:p>
                      <a:pPr indent="0" lvl="0" marL="0" rtl="0" algn="ctr">
                        <a:spcBef>
                          <a:spcPts val="0"/>
                        </a:spcBef>
                        <a:spcAft>
                          <a:spcPts val="0"/>
                        </a:spcAft>
                        <a:buNone/>
                      </a:pPr>
                      <a:r>
                        <a:rPr b="1" lang="en" sz="1200">
                          <a:latin typeface="Inter"/>
                          <a:ea typeface="Inter"/>
                          <a:cs typeface="Inter"/>
                          <a:sym typeface="Inter"/>
                        </a:rPr>
                        <a:t>Cause</a:t>
                      </a:r>
                      <a:endParaRPr b="1" sz="1200">
                        <a:latin typeface="Inter"/>
                        <a:ea typeface="Inter"/>
                        <a:cs typeface="Inter"/>
                        <a:sym typeface="Inter"/>
                      </a:endParaRPr>
                    </a:p>
                  </a:txBody>
                  <a:tcPr marT="95775" marB="95775" marR="97150" marL="97150" anchor="ctr"/>
                </a:tc>
                <a:tc>
                  <a:txBody>
                    <a:bodyPr/>
                    <a:lstStyle/>
                    <a:p>
                      <a:pPr indent="0" lvl="0" marL="0" rtl="0" algn="ctr">
                        <a:spcBef>
                          <a:spcPts val="0"/>
                        </a:spcBef>
                        <a:spcAft>
                          <a:spcPts val="0"/>
                        </a:spcAft>
                        <a:buNone/>
                      </a:pPr>
                      <a:r>
                        <a:rPr b="1" lang="en" sz="1200">
                          <a:latin typeface="Inter"/>
                          <a:ea typeface="Inter"/>
                          <a:cs typeface="Inter"/>
                          <a:sym typeface="Inter"/>
                        </a:rPr>
                        <a:t>Economic</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Political</a:t>
                      </a:r>
                      <a:endParaRPr b="1" sz="12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200">
                          <a:latin typeface="Inter"/>
                          <a:ea typeface="Inter"/>
                          <a:cs typeface="Inter"/>
                          <a:sym typeface="Inter"/>
                        </a:rPr>
                        <a:t>Social</a:t>
                      </a:r>
                      <a:endParaRPr b="1" sz="1200">
                        <a:latin typeface="Inter"/>
                        <a:ea typeface="Inter"/>
                        <a:cs typeface="Inter"/>
                        <a:sym typeface="Inter"/>
                      </a:endParaRPr>
                    </a:p>
                  </a:txBody>
                  <a:tcPr marT="95775" marB="95775" marR="97150" marL="97150"/>
                </a:tc>
              </a:tr>
              <a:tr h="885575">
                <a:tc>
                  <a:txBody>
                    <a:bodyPr/>
                    <a:lstStyle/>
                    <a:p>
                      <a:pPr indent="0" lvl="0" marL="0" rtl="0" algn="ctr">
                        <a:spcBef>
                          <a:spcPts val="0"/>
                        </a:spcBef>
                        <a:spcAft>
                          <a:spcPts val="0"/>
                        </a:spcAft>
                        <a:buNone/>
                      </a:pPr>
                      <a:r>
                        <a:rPr b="1" lang="en" sz="1200">
                          <a:latin typeface="Inter"/>
                          <a:ea typeface="Inter"/>
                          <a:cs typeface="Inter"/>
                          <a:sym typeface="Inter"/>
                        </a:rPr>
                        <a:t>Source Author</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Marilyn Hudson</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John L. O’Sullivan</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Sarah Herndon</a:t>
                      </a:r>
                      <a:endParaRPr b="1" sz="1200">
                        <a:solidFill>
                          <a:schemeClr val="accent1"/>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Main Message Summary</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Expansion changed Native life by hurting the buffalo population and increasing trade and fort-building.</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Americans believed it was their destiny to take over the continent and spread liberty.</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People felt restless and believed it was natural or even spiritual to explore and move west.</a:t>
                      </a:r>
                      <a:endParaRPr b="1" sz="1200">
                        <a:solidFill>
                          <a:schemeClr val="accent1"/>
                        </a:solidFill>
                        <a:latin typeface="Inter"/>
                        <a:ea typeface="Inter"/>
                        <a:cs typeface="Inter"/>
                        <a:sym typeface="Inter"/>
                      </a:endParaRPr>
                    </a:p>
                  </a:txBody>
                  <a:tcPr marT="95775" marB="95775" marR="97150" marL="97150"/>
                </a:tc>
              </a:tr>
              <a:tr h="399150">
                <a:tc>
                  <a:txBody>
                    <a:bodyPr/>
                    <a:lstStyle/>
                    <a:p>
                      <a:pPr indent="0" lvl="0" marL="0" rtl="0" algn="ctr">
                        <a:spcBef>
                          <a:spcPts val="0"/>
                        </a:spcBef>
                        <a:spcAft>
                          <a:spcPts val="0"/>
                        </a:spcAft>
                        <a:buNone/>
                      </a:pPr>
                      <a:r>
                        <a:rPr b="1" lang="en" sz="1200">
                          <a:latin typeface="Inter"/>
                          <a:ea typeface="Inter"/>
                          <a:cs typeface="Inter"/>
                          <a:sym typeface="Inter"/>
                        </a:rPr>
                        <a:t>Say-it-in-Six</a:t>
                      </a:r>
                      <a:endParaRPr b="1" sz="1200">
                        <a:latin typeface="Inter"/>
                        <a:ea typeface="Inter"/>
                        <a:cs typeface="Inter"/>
                        <a:sym typeface="Inter"/>
                      </a:endParaRPr>
                    </a:p>
                  </a:txBody>
                  <a:tcPr marT="95775" marB="95775" marR="97150" marL="97150" anchor="ctr"/>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Expansion brought change, not always good.</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America must grow, others must move.</a:t>
                      </a:r>
                      <a:endParaRPr b="1" sz="1200">
                        <a:solidFill>
                          <a:schemeClr val="accent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b="1" lang="en" sz="1200">
                          <a:solidFill>
                            <a:schemeClr val="accent1"/>
                          </a:solidFill>
                          <a:latin typeface="Inter"/>
                          <a:ea typeface="Inter"/>
                          <a:cs typeface="Inter"/>
                          <a:sym typeface="Inter"/>
                        </a:rPr>
                        <a:t>Restless hearts pushed people out west.</a:t>
                      </a:r>
                      <a:endParaRPr b="1" sz="1200">
                        <a:solidFill>
                          <a:schemeClr val="accent1"/>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1" name="Shape 281"/>
        <p:cNvGrpSpPr/>
        <p:nvPr/>
      </p:nvGrpSpPr>
      <p:grpSpPr>
        <a:xfrm>
          <a:off x="0" y="0"/>
          <a:ext cx="0" cy="0"/>
          <a:chOff x="0" y="0"/>
          <a:chExt cx="0" cy="0"/>
        </a:xfrm>
      </p:grpSpPr>
      <p:sp>
        <p:nvSpPr>
          <p:cNvPr id="282" name="Google Shape;282;p5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Causation (Exemplar)</a:t>
            </a:r>
            <a:endParaRPr sz="2500">
              <a:solidFill>
                <a:schemeClr val="dk1"/>
              </a:solidFill>
              <a:latin typeface="Plus Jakarta Sans"/>
              <a:ea typeface="Plus Jakarta Sans"/>
              <a:cs typeface="Plus Jakarta Sans"/>
              <a:sym typeface="Plus Jakarta Sans"/>
            </a:endParaRPr>
          </a:p>
        </p:txBody>
      </p:sp>
      <p:sp>
        <p:nvSpPr>
          <p:cNvPr id="283" name="Google Shape;283;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4" name="Google Shape;284;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5" name="Google Shape;285;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6" name="Google Shape;286;p56"/>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87" name="Google Shape;287;p56"/>
          <p:cNvSpPr txBox="1"/>
          <p:nvPr/>
        </p:nvSpPr>
        <p:spPr>
          <a:xfrm>
            <a:off x="453700" y="3226526"/>
            <a:ext cx="1816800" cy="58560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lang="en" sz="1800">
                <a:latin typeface="Inter"/>
                <a:ea typeface="Inter"/>
                <a:cs typeface="Inter"/>
                <a:sym typeface="Inter"/>
              </a:rPr>
              <a:t>Rationale:</a:t>
            </a:r>
            <a:endParaRPr sz="1800">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b="1" lang="en" sz="1200">
                <a:solidFill>
                  <a:srgbClr val="E95C3D"/>
                </a:solidFill>
                <a:latin typeface="Inter"/>
                <a:ea typeface="Inter"/>
                <a:cs typeface="Inter"/>
                <a:sym typeface="Inter"/>
              </a:rPr>
              <a:t>Many Americans believed it was their God-given right and destiny to spread across the continent. This belief gave people confidence and moral justification to take land and push west. As John L. O’Sullivan wrote in 1845, Americans had a “manifest destiny to overspread and possess the whole of the continent,” showing how this idea shaped national goals and actions</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sz="1800">
              <a:latin typeface="Inter"/>
              <a:ea typeface="Inter"/>
              <a:cs typeface="Inter"/>
              <a:sym typeface="Inter"/>
            </a:endParaRPr>
          </a:p>
          <a:p>
            <a:pPr indent="0" lvl="0" marL="0" rtl="0" algn="ctr">
              <a:spcBef>
                <a:spcPts val="0"/>
              </a:spcBef>
              <a:spcAft>
                <a:spcPts val="0"/>
              </a:spcAft>
              <a:buNone/>
            </a:pPr>
            <a:r>
              <a:t/>
            </a:r>
            <a:endParaRPr sz="1800">
              <a:latin typeface="Inter"/>
              <a:ea typeface="Inter"/>
              <a:cs typeface="Inter"/>
              <a:sym typeface="Inter"/>
            </a:endParaRPr>
          </a:p>
        </p:txBody>
      </p:sp>
      <p:sp>
        <p:nvSpPr>
          <p:cNvPr id="288" name="Google Shape;288;p56"/>
          <p:cNvSpPr txBox="1"/>
          <p:nvPr/>
        </p:nvSpPr>
        <p:spPr>
          <a:xfrm>
            <a:off x="5580575" y="4180175"/>
            <a:ext cx="1746300" cy="2352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u="sng">
                <a:latin typeface="Inter"/>
                <a:ea typeface="Inter"/>
                <a:cs typeface="Inter"/>
                <a:sym typeface="Inter"/>
              </a:rPr>
              <a:t>Historical Event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t/>
            </a:r>
            <a:endParaRPr b="1" sz="1500" u="sng">
              <a:latin typeface="Inter"/>
              <a:ea typeface="Inter"/>
              <a:cs typeface="Inter"/>
              <a:sym typeface="Inter"/>
            </a:endParaRPr>
          </a:p>
          <a:p>
            <a:pPr indent="0" lvl="0" marL="0" rtl="0" algn="ctr">
              <a:spcBef>
                <a:spcPts val="0"/>
              </a:spcBef>
              <a:spcAft>
                <a:spcPts val="0"/>
              </a:spcAft>
              <a:buNone/>
            </a:pPr>
            <a:r>
              <a:rPr b="1" lang="en" sz="2000">
                <a:latin typeface="Inter"/>
                <a:ea typeface="Inter"/>
                <a:cs typeface="Inter"/>
                <a:sym typeface="Inter"/>
              </a:rPr>
              <a:t>Westward Expansion</a:t>
            </a:r>
            <a:endParaRPr b="1" sz="20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a:p>
            <a:pPr indent="0" lvl="0" marL="0" rtl="0" algn="l">
              <a:spcBef>
                <a:spcPts val="0"/>
              </a:spcBef>
              <a:spcAft>
                <a:spcPts val="0"/>
              </a:spcAft>
              <a:buNone/>
            </a:pPr>
            <a:r>
              <a:t/>
            </a:r>
            <a:endParaRPr b="1" sz="1600">
              <a:latin typeface="Inter"/>
              <a:ea typeface="Inter"/>
              <a:cs typeface="Inter"/>
              <a:sym typeface="Inter"/>
            </a:endParaRPr>
          </a:p>
          <a:p>
            <a:pPr indent="0" lvl="0" marL="0" rtl="0" algn="ctr">
              <a:spcBef>
                <a:spcPts val="0"/>
              </a:spcBef>
              <a:spcAft>
                <a:spcPts val="0"/>
              </a:spcAft>
              <a:buNone/>
            </a:pPr>
            <a:r>
              <a:t/>
            </a:r>
            <a:endParaRPr b="1" sz="1600">
              <a:latin typeface="Inter"/>
              <a:ea typeface="Inter"/>
              <a:cs typeface="Inter"/>
              <a:sym typeface="Inter"/>
            </a:endParaRPr>
          </a:p>
        </p:txBody>
      </p:sp>
      <p:sp>
        <p:nvSpPr>
          <p:cNvPr id="289" name="Google Shape;289;p56"/>
          <p:cNvSpPr txBox="1"/>
          <p:nvPr/>
        </p:nvSpPr>
        <p:spPr>
          <a:xfrm>
            <a:off x="2926098" y="5646300"/>
            <a:ext cx="1746300" cy="34362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government passed laws like the Homestead Act and gave land to railroads. These policies made it easier  to settle  in the West, often ignoring the rights of Native peoples.</a:t>
            </a:r>
            <a:endParaRPr b="1" sz="1200">
              <a:solidFill>
                <a:srgbClr val="E95C3D"/>
              </a:solidFill>
              <a:latin typeface="Inter"/>
              <a:ea typeface="Inter"/>
              <a:cs typeface="Inter"/>
              <a:sym typeface="Inter"/>
            </a:endParaRPr>
          </a:p>
          <a:p>
            <a:pPr indent="0" lvl="0" marL="0" rtl="0" algn="l">
              <a:spcBef>
                <a:spcPts val="1200"/>
              </a:spcBef>
              <a:spcAft>
                <a:spcPts val="0"/>
              </a:spcAft>
              <a:buNone/>
            </a:pPr>
            <a:r>
              <a:t/>
            </a:r>
            <a:endParaRPr sz="1800">
              <a:solidFill>
                <a:schemeClr val="dk1"/>
              </a:solidFill>
              <a:latin typeface="Inter"/>
              <a:ea typeface="Inter"/>
              <a:cs typeface="Inter"/>
              <a:sym typeface="Inter"/>
            </a:endParaRPr>
          </a:p>
        </p:txBody>
      </p:sp>
      <p:sp>
        <p:nvSpPr>
          <p:cNvPr id="290" name="Google Shape;290;p56"/>
          <p:cNvSpPr txBox="1"/>
          <p:nvPr/>
        </p:nvSpPr>
        <p:spPr>
          <a:xfrm>
            <a:off x="2839900" y="1179500"/>
            <a:ext cx="1938600" cy="6360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Secondary Causes</a:t>
            </a:r>
            <a:endParaRPr b="1" sz="1500">
              <a:latin typeface="Plus Jakarta Sans"/>
              <a:ea typeface="Plus Jakarta Sans"/>
              <a:cs typeface="Plus Jakarta Sans"/>
              <a:sym typeface="Plus Jakarta Sans"/>
            </a:endParaRPr>
          </a:p>
        </p:txBody>
      </p:sp>
      <p:cxnSp>
        <p:nvCxnSpPr>
          <p:cNvPr id="291" name="Google Shape;291;p56"/>
          <p:cNvCxnSpPr/>
          <p:nvPr/>
        </p:nvCxnSpPr>
        <p:spPr>
          <a:xfrm flipH="1" rot="10800000">
            <a:off x="2411191" y="5353243"/>
            <a:ext cx="2796000" cy="17100"/>
          </a:xfrm>
          <a:prstGeom prst="straightConnector1">
            <a:avLst/>
          </a:prstGeom>
          <a:noFill/>
          <a:ln cap="flat" cmpd="sng" w="19050">
            <a:solidFill>
              <a:srgbClr val="000000"/>
            </a:solidFill>
            <a:prstDash val="solid"/>
            <a:round/>
            <a:headEnd len="med" w="med" type="none"/>
            <a:tailEnd len="med" w="med" type="triangle"/>
          </a:ln>
        </p:spPr>
      </p:cxnSp>
      <p:cxnSp>
        <p:nvCxnSpPr>
          <p:cNvPr id="292" name="Google Shape;292;p56"/>
          <p:cNvCxnSpPr>
            <a:stCxn id="293" idx="3"/>
          </p:cNvCxnSpPr>
          <p:nvPr/>
        </p:nvCxnSpPr>
        <p:spPr>
          <a:xfrm>
            <a:off x="4672398" y="3500812"/>
            <a:ext cx="828900" cy="929400"/>
          </a:xfrm>
          <a:prstGeom prst="straightConnector1">
            <a:avLst/>
          </a:prstGeom>
          <a:noFill/>
          <a:ln cap="flat" cmpd="sng" w="9525">
            <a:solidFill>
              <a:srgbClr val="595959"/>
            </a:solidFill>
            <a:prstDash val="solid"/>
            <a:round/>
            <a:headEnd len="med" w="med" type="none"/>
            <a:tailEnd len="med" w="med" type="triangle"/>
          </a:ln>
        </p:spPr>
      </p:cxnSp>
      <p:cxnSp>
        <p:nvCxnSpPr>
          <p:cNvPr id="294" name="Google Shape;294;p56"/>
          <p:cNvCxnSpPr>
            <a:stCxn id="289" idx="3"/>
          </p:cNvCxnSpPr>
          <p:nvPr/>
        </p:nvCxnSpPr>
        <p:spPr>
          <a:xfrm flipH="1" rot="10800000">
            <a:off x="4672398" y="6438600"/>
            <a:ext cx="795900" cy="925800"/>
          </a:xfrm>
          <a:prstGeom prst="straightConnector1">
            <a:avLst/>
          </a:prstGeom>
          <a:noFill/>
          <a:ln cap="flat" cmpd="sng" w="9525">
            <a:solidFill>
              <a:srgbClr val="595959"/>
            </a:solidFill>
            <a:prstDash val="solid"/>
            <a:round/>
            <a:headEnd len="med" w="med" type="none"/>
            <a:tailEnd len="med" w="med" type="triangle"/>
          </a:ln>
        </p:spPr>
      </p:cxnSp>
      <p:sp>
        <p:nvSpPr>
          <p:cNvPr id="295" name="Google Shape;295;p56"/>
          <p:cNvSpPr txBox="1"/>
          <p:nvPr/>
        </p:nvSpPr>
        <p:spPr>
          <a:xfrm>
            <a:off x="4983205" y="1358014"/>
            <a:ext cx="2335500" cy="1666200"/>
          </a:xfrm>
          <a:prstGeom prst="rect">
            <a:avLst/>
          </a:prstGeom>
          <a:noFill/>
          <a:ln>
            <a:noFill/>
          </a:ln>
        </p:spPr>
        <p:txBody>
          <a:bodyPr anchorCtr="0" anchor="ctr" bIns="119600" lIns="119600" spcFirstLastPara="1" rIns="119600" wrap="square" tIns="119600">
            <a:noAutofit/>
          </a:bodyPr>
          <a:lstStyle/>
          <a:p>
            <a:pPr indent="0" lvl="0" marL="0" rtl="0" algn="l">
              <a:spcBef>
                <a:spcPts val="0"/>
              </a:spcBef>
              <a:spcAft>
                <a:spcPts val="0"/>
              </a:spcAft>
              <a:buNone/>
            </a:pPr>
            <a:r>
              <a:rPr b="1" i="1" lang="en" sz="1200">
                <a:latin typeface="Plus Jakarta Sans"/>
                <a:ea typeface="Plus Jakarta Sans"/>
                <a:cs typeface="Plus Jakarta Sans"/>
                <a:sym typeface="Plus Jakarta Sans"/>
              </a:rPr>
              <a:t>Directions</a:t>
            </a:r>
            <a:r>
              <a:rPr b="1" lang="en" sz="1200">
                <a:latin typeface="Plus Jakarta Sans"/>
                <a:ea typeface="Plus Jakarta Sans"/>
                <a:cs typeface="Plus Jakarta Sans"/>
                <a:sym typeface="Plus Jakarta Sans"/>
              </a:rPr>
              <a:t>:</a:t>
            </a:r>
            <a:r>
              <a:rPr i="1" lang="en" sz="1200">
                <a:latin typeface="Plus Jakarta Sans"/>
                <a:ea typeface="Plus Jakarta Sans"/>
                <a:cs typeface="Plus Jakarta Sans"/>
                <a:sym typeface="Plus Jakarta Sans"/>
              </a:rPr>
              <a:t> Label each cause. If possible, rank the secondary causes in order of importance (most important on top). Provide a rationale statement to describe why you ranked the causes in this order.</a:t>
            </a:r>
            <a:endParaRPr i="1" sz="1200">
              <a:latin typeface="Plus Jakarta Sans"/>
              <a:ea typeface="Plus Jakarta Sans"/>
              <a:cs typeface="Plus Jakarta Sans"/>
              <a:sym typeface="Plus Jakarta Sans"/>
            </a:endParaRPr>
          </a:p>
        </p:txBody>
      </p:sp>
      <p:sp>
        <p:nvSpPr>
          <p:cNvPr id="293" name="Google Shape;293;p56"/>
          <p:cNvSpPr txBox="1"/>
          <p:nvPr/>
        </p:nvSpPr>
        <p:spPr>
          <a:xfrm>
            <a:off x="2926098" y="1924162"/>
            <a:ext cx="1746300" cy="3153300"/>
          </a:xfrm>
          <a:prstGeom prst="rect">
            <a:avLst/>
          </a:prstGeom>
          <a:noFill/>
          <a:ln cap="flat" cmpd="sng" w="9525">
            <a:solidFill>
              <a:schemeClr val="dk1"/>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 sz="1800">
                <a:solidFill>
                  <a:schemeClr val="dk1"/>
                </a:solidFill>
                <a:latin typeface="Inter"/>
                <a:ea typeface="Inter"/>
                <a:cs typeface="Inter"/>
                <a:sym typeface="Inter"/>
              </a:rPr>
              <a:t>Rationale:</a:t>
            </a:r>
            <a:endParaRPr sz="1800">
              <a:solidFill>
                <a:schemeClr val="dk1"/>
              </a:solidFill>
              <a:latin typeface="Inter"/>
              <a:ea typeface="Inter"/>
              <a:cs typeface="Inter"/>
              <a:sym typeface="Inter"/>
            </a:endParaRPr>
          </a:p>
          <a:p>
            <a:pPr indent="0" lvl="0" marL="0" rtl="0" algn="l">
              <a:lnSpc>
                <a:spcPct val="100000"/>
              </a:lnSpc>
              <a:spcBef>
                <a:spcPts val="0"/>
              </a:spcBef>
              <a:spcAft>
                <a:spcPts val="1200"/>
              </a:spcAft>
              <a:buNone/>
            </a:pPr>
            <a:r>
              <a:rPr b="1" lang="en" sz="1200">
                <a:solidFill>
                  <a:srgbClr val="E95C3D"/>
                </a:solidFill>
                <a:latin typeface="Inter"/>
                <a:ea typeface="Inter"/>
                <a:cs typeface="Inter"/>
                <a:sym typeface="Inter"/>
              </a:rPr>
              <a:t>People were drawn by the chance to get rich in the Gold Rush, own cheap or free land, or escape poverty.</a:t>
            </a:r>
            <a:endParaRPr sz="1800">
              <a:solidFill>
                <a:schemeClr val="dk1"/>
              </a:solidFill>
              <a:latin typeface="Inter"/>
              <a:ea typeface="Inter"/>
              <a:cs typeface="Inter"/>
              <a:sym typeface="Inter"/>
            </a:endParaRPr>
          </a:p>
        </p:txBody>
      </p:sp>
      <p:pic>
        <p:nvPicPr>
          <p:cNvPr id="296" name="Google Shape;296;p56"/>
          <p:cNvPicPr preferRelativeResize="0"/>
          <p:nvPr/>
        </p:nvPicPr>
        <p:blipFill>
          <a:blip r:embed="rId5">
            <a:alphaModFix/>
          </a:blip>
          <a:stretch>
            <a:fillRect/>
          </a:stretch>
        </p:blipFill>
        <p:spPr>
          <a:xfrm>
            <a:off x="453701" y="992626"/>
            <a:ext cx="822875" cy="822875"/>
          </a:xfrm>
          <a:prstGeom prst="rect">
            <a:avLst/>
          </a:prstGeom>
          <a:noFill/>
          <a:ln>
            <a:noFill/>
          </a:ln>
        </p:spPr>
      </p:pic>
      <p:sp>
        <p:nvSpPr>
          <p:cNvPr id="297" name="Google Shape;297;p56"/>
          <p:cNvSpPr txBox="1"/>
          <p:nvPr/>
        </p:nvSpPr>
        <p:spPr>
          <a:xfrm>
            <a:off x="392800" y="2665425"/>
            <a:ext cx="1938600" cy="4380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Plus Jakarta Sans"/>
                <a:ea typeface="Plus Jakarta Sans"/>
                <a:cs typeface="Plus Jakarta Sans"/>
                <a:sym typeface="Plus Jakarta Sans"/>
              </a:rPr>
              <a:t>Primary Cause</a:t>
            </a:r>
            <a:endParaRPr b="1" sz="1500">
              <a:latin typeface="Plus Jakarta Sans"/>
              <a:ea typeface="Plus Jakarta Sans"/>
              <a:cs typeface="Plus Jakarta Sans"/>
              <a:sym typeface="Plus Jakarta Sans"/>
            </a:endParaRPr>
          </a:p>
        </p:txBody>
      </p:sp>
      <p:sp>
        <p:nvSpPr>
          <p:cNvPr id="298" name="Google Shape;298;p56"/>
          <p:cNvSpPr txBox="1"/>
          <p:nvPr/>
        </p:nvSpPr>
        <p:spPr>
          <a:xfrm>
            <a:off x="564825" y="3363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500">
                <a:solidFill>
                  <a:srgbClr val="E95C3D"/>
                </a:solidFill>
                <a:latin typeface="Inter"/>
                <a:ea typeface="Inter"/>
                <a:cs typeface="Inter"/>
                <a:sym typeface="Inter"/>
              </a:rPr>
              <a:t>Social Factors</a:t>
            </a:r>
            <a:endParaRPr b="1" sz="1500">
              <a:solidFill>
                <a:srgbClr val="E95C3D"/>
              </a:solidFill>
              <a:latin typeface="Inter"/>
              <a:ea typeface="Inter"/>
              <a:cs typeface="Inter"/>
              <a:sym typeface="Inter"/>
            </a:endParaRPr>
          </a:p>
        </p:txBody>
      </p:sp>
      <p:sp>
        <p:nvSpPr>
          <p:cNvPr id="299" name="Google Shape;299;p56"/>
          <p:cNvSpPr txBox="1"/>
          <p:nvPr/>
        </p:nvSpPr>
        <p:spPr>
          <a:xfrm>
            <a:off x="3001900" y="1999000"/>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rgbClr val="E95C3D"/>
                </a:solidFill>
                <a:latin typeface="Inter"/>
                <a:ea typeface="Inter"/>
                <a:cs typeface="Inter"/>
                <a:sym typeface="Inter"/>
              </a:rPr>
              <a:t>Economic Opportunity</a:t>
            </a:r>
            <a:endParaRPr b="1" sz="1500">
              <a:solidFill>
                <a:srgbClr val="E95C3D"/>
              </a:solidFill>
              <a:latin typeface="Inter"/>
              <a:ea typeface="Inter"/>
              <a:cs typeface="Inter"/>
              <a:sym typeface="Inter"/>
            </a:endParaRPr>
          </a:p>
        </p:txBody>
      </p:sp>
      <p:sp>
        <p:nvSpPr>
          <p:cNvPr id="300" name="Google Shape;300;p56"/>
          <p:cNvSpPr txBox="1"/>
          <p:nvPr/>
        </p:nvSpPr>
        <p:spPr>
          <a:xfrm>
            <a:off x="3001900" y="5735538"/>
            <a:ext cx="1614600" cy="929400"/>
          </a:xfrm>
          <a:prstGeom prst="rect">
            <a:avLst/>
          </a:prstGeom>
          <a:noFill/>
          <a:ln cap="flat" cmpd="sng" w="9525">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b="1" lang="en" sz="1500">
                <a:solidFill>
                  <a:srgbClr val="E95C3D"/>
                </a:solidFill>
                <a:latin typeface="Inter"/>
                <a:ea typeface="Inter"/>
                <a:cs typeface="Inter"/>
                <a:sym typeface="Inter"/>
              </a:rPr>
              <a:t>Government Support</a:t>
            </a:r>
            <a:endParaRPr b="1" sz="1500">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